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83" r:id="rId9"/>
    <p:sldId id="287" r:id="rId10"/>
    <p:sldId id="288" r:id="rId11"/>
    <p:sldId id="289" r:id="rId12"/>
    <p:sldId id="290" r:id="rId13"/>
    <p:sldId id="291" r:id="rId14"/>
    <p:sldId id="260" r:id="rId15"/>
    <p:sldId id="261" r:id="rId16"/>
    <p:sldId id="262" r:id="rId17"/>
    <p:sldId id="292" r:id="rId18"/>
    <p:sldId id="264" r:id="rId19"/>
    <p:sldId id="265" r:id="rId20"/>
    <p:sldId id="294" r:id="rId21"/>
    <p:sldId id="295" r:id="rId22"/>
    <p:sldId id="296" r:id="rId23"/>
    <p:sldId id="297" r:id="rId24"/>
    <p:sldId id="303" r:id="rId25"/>
    <p:sldId id="301" r:id="rId26"/>
    <p:sldId id="298" r:id="rId27"/>
    <p:sldId id="299" r:id="rId28"/>
    <p:sldId id="302" r:id="rId29"/>
    <p:sldId id="304" r:id="rId30"/>
    <p:sldId id="305" r:id="rId31"/>
    <p:sldId id="282" r:id="rId32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image" Target="../media/image6.png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1" Type="http://schemas.openxmlformats.org/officeDocument/2006/relationships/notesSlide" Target="../notesSlides/notesSlide10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9" Type="http://schemas.openxmlformats.org/officeDocument/2006/relationships/image" Target="../media/image17.png"/><Relationship Id="rId18" Type="http://schemas.openxmlformats.org/officeDocument/2006/relationships/image" Target="../media/image22.png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image" Target="../media/image5.png"/><Relationship Id="rId14" Type="http://schemas.openxmlformats.org/officeDocument/2006/relationships/tags" Target="../tags/tag66.xml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tags" Target="../tags/tag65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image" Target="../media/image6.png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image" Target="../media/image5.png"/><Relationship Id="rId3" Type="http://schemas.openxmlformats.org/officeDocument/2006/relationships/tags" Target="../tags/tag69.xml"/><Relationship Id="rId2" Type="http://schemas.openxmlformats.org/officeDocument/2006/relationships/image" Target="../media/image4.png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image" Target="../media/image38.png"/><Relationship Id="rId3" Type="http://schemas.openxmlformats.org/officeDocument/2006/relationships/tags" Target="../tags/tag74.xml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1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image" Target="../media/image49.png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image" Target="../media/image48.png"/><Relationship Id="rId12" Type="http://schemas.openxmlformats.org/officeDocument/2006/relationships/notesSlide" Target="../notesSlides/notesSlide2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2.png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6.png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5.png"/><Relationship Id="rId3" Type="http://schemas.openxmlformats.org/officeDocument/2006/relationships/tags" Target="../tags/tag13.xml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tags" Target="../tags/tag18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6.png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image" Target="../media/image5.png"/><Relationship Id="rId3" Type="http://schemas.openxmlformats.org/officeDocument/2006/relationships/tags" Target="../tags/tag19.xml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5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tags" Target="../tags/tag24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6.png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image" Target="../media/image5.png"/><Relationship Id="rId3" Type="http://schemas.openxmlformats.org/officeDocument/2006/relationships/tags" Target="../tags/tag26.xml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6.png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image" Target="../media/image5.png"/><Relationship Id="rId3" Type="http://schemas.openxmlformats.org/officeDocument/2006/relationships/tags" Target="../tags/tag33.xml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tags" Target="../tags/tag38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image" Target="../media/image6.png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image" Target="../media/image5.png"/><Relationship Id="rId3" Type="http://schemas.openxmlformats.org/officeDocument/2006/relationships/tags" Target="../tags/tag39.xml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image" Target="../media/image4.png"/><Relationship Id="rId4" Type="http://schemas.openxmlformats.org/officeDocument/2006/relationships/tags" Target="../tags/tag48.xml"/><Relationship Id="rId3" Type="http://schemas.openxmlformats.org/officeDocument/2006/relationships/image" Target="../media/image2.jpeg"/><Relationship Id="rId21" Type="http://schemas.openxmlformats.org/officeDocument/2006/relationships/notesSlide" Target="../notesSlides/notesSlide9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image" Target="../media/image6.png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image" Target="../media/image5.png"/><Relationship Id="rId12" Type="http://schemas.openxmlformats.org/officeDocument/2006/relationships/tags" Target="../tags/tag53.xml"/><Relationship Id="rId11" Type="http://schemas.openxmlformats.org/officeDocument/2006/relationships/image" Target="../media/image18.png"/><Relationship Id="rId10" Type="http://schemas.openxmlformats.org/officeDocument/2006/relationships/tags" Target="../tags/tag52.xml"/><Relationship Id="rId1" Type="http://schemas.openxmlformats.org/officeDocument/2006/relationships/tags" Target="../tags/tag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Local Canvas AI 应用功能</a:t>
            </a: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以及测试</a:t>
            </a: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全景解析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8F8FEC"/>
          </a:solidFill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邵熠偈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9245" y="285750"/>
            <a:ext cx="849122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所有生成任务自动记录于历史面板，便于回溯操作流程与版本迭代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3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6"/>
            </p:custDataLst>
          </p:nvPr>
        </p:nvSpPr>
        <p:spPr>
          <a:xfrm>
            <a:off x="5116195" y="262826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保存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到图库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7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当用户点击保存到图库时，任务将会同时保存至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app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的图库以及本地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相册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97815" y="1871345"/>
            <a:ext cx="2085975" cy="2338705"/>
          </a:xfrm>
          <a:prstGeom prst="rect">
            <a:avLst/>
          </a:prstGeom>
        </p:spPr>
      </p:pic>
      <p:sp>
        <p:nvSpPr>
          <p:cNvPr id="18" name="Text 5"/>
          <p:cNvSpPr/>
          <p:nvPr>
            <p:custDataLst>
              <p:tags r:id="rId9"/>
            </p:custDataLst>
          </p:nvPr>
        </p:nvSpPr>
        <p:spPr>
          <a:xfrm>
            <a:off x="650240" y="262826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保存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到图库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9" name="Text 6"/>
          <p:cNvSpPr/>
          <p:nvPr>
            <p:custDataLst>
              <p:tags r:id="rId10"/>
            </p:custDataLst>
          </p:nvPr>
        </p:nvSpPr>
        <p:spPr>
          <a:xfrm>
            <a:off x="65024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当用户点击保存到图库时，任务将会同时保存至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app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的图库以及本地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相册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20" name="图片 19" descr="Screenshot_20251222_1412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3790" y="1116330"/>
            <a:ext cx="1769745" cy="3973195"/>
          </a:xfrm>
          <a:prstGeom prst="rect">
            <a:avLst/>
          </a:prstGeom>
        </p:spPr>
      </p:pic>
      <p:pic>
        <p:nvPicPr>
          <p:cNvPr id="21" name="图片 20" descr="Screenshot_20251222_1415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0140" y="1116330"/>
            <a:ext cx="1769110" cy="39725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0140" y="1116330"/>
            <a:ext cx="1763395" cy="396049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763770" y="1852295"/>
            <a:ext cx="2085975" cy="2338705"/>
            <a:chOff x="630" y="2947"/>
            <a:chExt cx="3285" cy="3683"/>
          </a:xfrm>
        </p:grpSpPr>
        <p:pic>
          <p:nvPicPr>
            <p:cNvPr id="27" name="Image 2" descr="preencoded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630" y="2947"/>
              <a:ext cx="3285" cy="3683"/>
            </a:xfrm>
            <a:prstGeom prst="rect">
              <a:avLst/>
            </a:prstGeom>
          </p:spPr>
        </p:pic>
        <p:sp>
          <p:nvSpPr>
            <p:cNvPr id="28" name="Text 3"/>
            <p:cNvSpPr/>
            <p:nvPr>
              <p:custDataLst>
                <p:tags r:id="rId16"/>
              </p:custDataLst>
            </p:nvPr>
          </p:nvSpPr>
          <p:spPr>
            <a:xfrm>
              <a:off x="994" y="3997"/>
              <a:ext cx="2587" cy="3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90"/>
                </a:lnSpc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任务历史界面中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 6"/>
            <p:cNvSpPr/>
            <p:nvPr>
              <p:custDataLst>
                <p:tags r:id="rId17"/>
              </p:custDataLst>
            </p:nvPr>
          </p:nvSpPr>
          <p:spPr>
            <a:xfrm>
              <a:off x="1218" y="4635"/>
              <a:ext cx="2175" cy="13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任务同时将在历史任务中标记为已完成，单用户仍可进行重新编辑</a:t>
              </a:r>
              <a:r>
                <a:rPr lang="zh-CN" alt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等操作</a:t>
              </a:r>
              <a:endPara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endParaRPr>
            </a:p>
          </p:txBody>
        </p:sp>
      </p:grpSp>
      <p:pic>
        <p:nvPicPr>
          <p:cNvPr id="30" name="图片 29" descr="Screenshot_20251222_1412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2490" y="1116330"/>
            <a:ext cx="1764030" cy="3960495"/>
          </a:xfrm>
          <a:prstGeom prst="rect">
            <a:avLst/>
          </a:prstGeom>
        </p:spPr>
      </p:pic>
      <p:pic>
        <p:nvPicPr>
          <p:cNvPr id="31" name="图片 30" descr="Screenshot_20251222_1412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54240" y="1153160"/>
            <a:ext cx="1700530" cy="381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支持从本地图库选择或直接拍摄导入原始图像，灵活适配多种使用场景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828800"/>
            <a:ext cx="8382000" cy="26003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1050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支持图库选择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81050" y="2243138"/>
            <a:ext cx="155733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允许从本地图库选取照片导入，满足多样化创作素材需求，提升素材获取灵活性。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757488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支持实时拍摄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757488" y="224313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可直接调用相机拍摄并导入，适用于即时灵感捕捉，增强创作实时性。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33925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适配创作场景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33925" y="224313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兼顾优化作品与即兴创作需求，灵活应对多种使用情境，提升用户体验。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710363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手动图片选中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710363" y="224313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应用仅访问用户主动选中的图片，避免无授权读取，确保操作透明。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81050" y="3252788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保障隐私安全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81050" y="36290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严格限制数据访问范围，防止隐私泄露，建立用户信任机制。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2757488" y="3252788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数据透明可控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2757488" y="36290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用户完全掌控图片使用权限，实现数据使用的可见性与可管理性。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733925" y="3252788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快速进入编辑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4733925" y="36290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导入后无缝跳转编辑流程，减少等待时间，提高操作连贯性。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710363" y="3252788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提升创作效率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710363" y="36290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整体流程优化缩短准备时间，助力高效完成创意表达，增强应用实用性。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应用仅访问用户主动授权的图片资源，保障隐私安全与数据可控性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828800"/>
            <a:ext cx="8382000" cy="29479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8195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权限最小化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071937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应用遵循权限最小化原则，仅在必要时请求访问用户照片，避免过度索取权限，降低隐私泄露风险。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8432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手动触发访问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0956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只有在用户手动选择照片时才会请求访问，杜绝后台自动读取图库行为，增强用户控制感。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逐次确认机制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每次导入图片均需用户主动确认，确保每一次授权都有明确意图，防止误操作或隐性授权。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20764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知情使用控制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2328863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用户对每一张图片的使用均有清晰知情和实时控制，提升透明度与信任度。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28432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本地数据留存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3095625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原始图片始终保存在设备本地，不上传至服务器，从源头切断数据外泄可能。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360997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隐私安全保障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386238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通过本地处理和零上传策略，全面保障个人隐私与数据安全，符合高隐私标准要求。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智能遮罩编辑：精准控制图像修改区域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4970" y="285750"/>
            <a:ext cx="8719185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提供直观的手势涂鸦式遮罩工具，自由圈定</a:t>
            </a: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无</a:t>
            </a: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需编辑的图像局部区域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2160" y="288099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正常流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783455" y="183832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5116195" y="2838450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遮罩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3" name="图片 12" descr="微信图片_20251222144401_5029_1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655" y="1060450"/>
            <a:ext cx="1749425" cy="3928745"/>
          </a:xfrm>
          <a:prstGeom prst="rect">
            <a:avLst/>
          </a:prstGeom>
        </p:spPr>
      </p:pic>
      <p:pic>
        <p:nvPicPr>
          <p:cNvPr id="16" name="图片 15" descr="微信图片_20251222144402_5030_1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3655" y="1060450"/>
            <a:ext cx="1749425" cy="3928745"/>
          </a:xfrm>
          <a:prstGeom prst="rect">
            <a:avLst/>
          </a:prstGeom>
        </p:spPr>
      </p:pic>
      <p:pic>
        <p:nvPicPr>
          <p:cNvPr id="17" name="图片 16" descr="微信图片_20251222144404_5031_1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5085" y="1066165"/>
            <a:ext cx="1746885" cy="3923030"/>
          </a:xfrm>
          <a:prstGeom prst="rect">
            <a:avLst/>
          </a:prstGeom>
        </p:spPr>
      </p:pic>
      <p:pic>
        <p:nvPicPr>
          <p:cNvPr id="18" name="图片 17" descr="微信图片_20251222144405_5032_1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3740" y="1066165"/>
            <a:ext cx="1748790" cy="3926205"/>
          </a:xfrm>
          <a:prstGeom prst="rect">
            <a:avLst/>
          </a:prstGeom>
        </p:spPr>
      </p:pic>
      <p:pic>
        <p:nvPicPr>
          <p:cNvPr id="20" name="图片 19" descr="微信图片_20251222144402_5030_1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3740" y="1066165"/>
            <a:ext cx="1754505" cy="3938905"/>
          </a:xfrm>
          <a:prstGeom prst="rect">
            <a:avLst/>
          </a:prstGeom>
        </p:spPr>
      </p:pic>
      <p:pic>
        <p:nvPicPr>
          <p:cNvPr id="21" name="图片 20" descr="微信图片_20251222144400_5028_1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3740" y="1066165"/>
            <a:ext cx="1755140" cy="394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可调节笔刷大小与透明度，实现对细节区域的精细化选择与优化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动态笔刷调节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支持实时调整笔刷大小（如28至45），精准匹配不同区域的编辑需求，提升遮罩操作灵活性。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精细透明控制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通过透明度调节，实现边缘柔和过渡，避免生硬边界，确保局部修改自然融合。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细节区域优化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针对眼部、发丝等复杂细节，提供高精度涂鸦能力，保障AI仅作用于目标区域。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支持实时预览遮罩范围，确保AI处理范围符合创作预期目标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即时视觉反馈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涂鸦过程中动态高亮选区，实时呈现遮罩覆盖范围，避免误编辑非目标区域。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精准范围确认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通过预览功能在生成前确认AI将处理的精确区域，提升创作控制力与结果准确性。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交互式调整优化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结合撤销、清除与笔刷调节，边预览边修正遮罩边界，实现精细到像素级的选择。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云测试</a:t>
            </a:r>
            <a:r>
              <a:rPr lang="en-US" sz="37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：</a:t>
            </a:r>
            <a:r>
              <a:rPr lang="zh-CN" altLang="en-US" sz="37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功能与稳定性各性能测试概览</a:t>
            </a:r>
            <a:endParaRPr lang="zh-CN" altLang="en-US" sz="37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endParaRPr lang="zh-CN" altLang="en-US" sz="37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43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872" r="1872"/>
          <a:stretch>
            <a:fillRect/>
          </a:stretch>
        </p:blipFill>
        <p:spPr>
          <a:xfrm>
            <a:off x="0" y="0"/>
            <a:ext cx="9144000" cy="53435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涵盖内存、CPU、流量、温度等核心指标的跨设备测试结果汇总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57960"/>
            <a:ext cx="8382000" cy="37242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675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771525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内存占用稳定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71525" y="2290763"/>
            <a:ext cx="1700213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应用在多设备上内存波动介于135.97MB至165.93MB之间，表现出良好的资源驻留能力，整体占用平稳无剧烈波动。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795588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2738438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零流量消耗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738438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全程网络流量消耗为0.00KB，表明应用具备离线运行能力，对网络依赖极低或无需联网。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4705350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CPU负载极低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05350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CPU使用率始终低于0.5%，体现轻量级计算特性，系统调度高效且对处理器压力小。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729413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72263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温度控制优异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72263" y="2290763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电池最高温度仅31.81℃，无异常发热现象，保障长时间使用的安全与舒适性。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866775" y="351948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809625" y="398621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运行稳定性高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09625" y="4238625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各项资源指标表现平稳，无突增或异常，说明应用在多设备环境下兼容性强且可靠。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833688" y="351948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2776538" y="398621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能效表现良好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2776538" y="423862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低功耗、低温、低资源占用，综合体现优秀的能效设计，适合持续后台运行。</a:t>
            </a:r>
            <a:endParaRPr lang="en-US" sz="105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3051175"/>
            <a:ext cx="4027170" cy="2092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识别性能最优与最差设备区间，建立基准对比模型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81000" y="1428750"/>
            <a:ext cx="8382000" cy="3157538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595313" y="341947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内存表现对比</a:t>
            </a: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595313" y="3671888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三星A52以135.97MB的低内存占用展现优秀资源管理能力，中兴S30 Pro达165.93MB反映后台优化不足，二者形成鲜明对比。</a:t>
            </a:r>
            <a:endParaRPr lang="en-US" sz="1050" dirty="0"/>
          </a:p>
        </p:txBody>
      </p:sp>
      <p:sp>
        <p:nvSpPr>
          <p:cNvPr id="10" name="Text 5"/>
          <p:cNvSpPr/>
          <p:nvPr>
            <p:custDataLst>
              <p:tags r:id="rId7"/>
            </p:custDataLst>
          </p:nvPr>
        </p:nvSpPr>
        <p:spPr>
          <a:xfrm>
            <a:off x="595313" y="244316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性能优化标杆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8"/>
            </p:custDataLst>
          </p:nvPr>
        </p:nvSpPr>
        <p:spPr>
          <a:xfrm>
            <a:off x="595313" y="269557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A52成为内存控制的参考标准，体现高效的系统调度与应用驻留策略，为其他机型提供优化方向。</a:t>
            </a:r>
            <a:endParaRPr lang="en-US" sz="1050" dirty="0"/>
          </a:p>
        </p:txBody>
      </p:sp>
      <p:sp>
        <p:nvSpPr>
          <p:cNvPr id="12" name="Text 7"/>
          <p:cNvSpPr/>
          <p:nvPr>
            <p:custDataLst>
              <p:tags r:id="rId9"/>
            </p:custDataLst>
          </p:nvPr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后台机制差异</a:t>
            </a:r>
            <a:endParaRPr lang="en-US" sz="1200" dirty="0"/>
          </a:p>
        </p:txBody>
      </p:sp>
      <p:sp>
        <p:nvSpPr>
          <p:cNvPr id="13" name="Text 8"/>
          <p:cNvSpPr/>
          <p:nvPr>
            <p:custDataLst>
              <p:tags r:id="rId10"/>
            </p:custDataLst>
          </p:nvPr>
        </p:nvSpPr>
        <p:spPr>
          <a:xfrm>
            <a:off x="595313" y="17192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不同机型在后台驻留机制上存在明显差距，影响整体内存占用水平，优化空间显著。</a:t>
            </a:r>
            <a:endParaRPr lang="en-US" sz="1050" dirty="0"/>
          </a:p>
        </p:txBody>
      </p:sp>
      <p:sp>
        <p:nvSpPr>
          <p:cNvPr id="14" name="Text 9"/>
          <p:cNvSpPr/>
          <p:nvPr>
            <p:custDataLst>
              <p:tags r:id="rId11"/>
            </p:custDataLst>
          </p:nvPr>
        </p:nvSpPr>
        <p:spPr>
          <a:xfrm>
            <a:off x="6186488" y="15716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适配评估基准</a:t>
            </a:r>
            <a:endParaRPr lang="en-US" sz="1200" dirty="0"/>
          </a:p>
        </p:txBody>
      </p:sp>
      <p:sp>
        <p:nvSpPr>
          <p:cNvPr id="15" name="Text 10"/>
          <p:cNvSpPr/>
          <p:nvPr>
            <p:custDataLst>
              <p:tags r:id="rId12"/>
            </p:custDataLst>
          </p:nvPr>
        </p:nvSpPr>
        <p:spPr>
          <a:xfrm>
            <a:off x="6186488" y="182403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测试结果构建跨机型内存性能区间，为应用适配和系统调优提供数据支持，增强兼容性设计。</a:t>
            </a:r>
            <a:endParaRPr lang="en-US" sz="1050" dirty="0"/>
          </a:p>
        </p:txBody>
      </p:sp>
      <p:sp>
        <p:nvSpPr>
          <p:cNvPr id="16" name="Text 11"/>
          <p:cNvSpPr/>
          <p:nvPr>
            <p:custDataLst>
              <p:tags r:id="rId13"/>
            </p:custDataLst>
          </p:nvPr>
        </p:nvSpPr>
        <p:spPr>
          <a:xfrm>
            <a:off x="6186488" y="254793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离线运行特性</a:t>
            </a:r>
            <a:endParaRPr lang="en-US" sz="1200" dirty="0"/>
          </a:p>
        </p:txBody>
      </p:sp>
      <p:sp>
        <p:nvSpPr>
          <p:cNvPr id="17" name="Text 12"/>
          <p:cNvSpPr/>
          <p:nvPr>
            <p:custDataLst>
              <p:tags r:id="rId14"/>
            </p:custDataLst>
          </p:nvPr>
        </p:nvSpPr>
        <p:spPr>
          <a:xfrm>
            <a:off x="6186488" y="2800350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所有设备流量消耗为0.00KB，表明应用无需网络即可稳定运行，具备良好的本地化执行能力。</a:t>
            </a:r>
            <a:endParaRPr lang="en-US" sz="1050" dirty="0"/>
          </a:p>
        </p:txBody>
      </p:sp>
      <p:sp>
        <p:nvSpPr>
          <p:cNvPr id="18" name="Text 13"/>
          <p:cNvSpPr/>
          <p:nvPr>
            <p:custDataLst>
              <p:tags r:id="rId15"/>
            </p:custDataLst>
          </p:nvPr>
        </p:nvSpPr>
        <p:spPr>
          <a:xfrm>
            <a:off x="6186488" y="35242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本地化优化潜力</a:t>
            </a:r>
            <a:endParaRPr lang="en-US" sz="1200" dirty="0"/>
          </a:p>
        </p:txBody>
      </p:sp>
      <p:sp>
        <p:nvSpPr>
          <p:cNvPr id="19" name="Text 14"/>
          <p:cNvSpPr/>
          <p:nvPr>
            <p:custDataLst>
              <p:tags r:id="rId16"/>
            </p:custDataLst>
          </p:nvPr>
        </p:nvSpPr>
        <p:spPr>
          <a:xfrm>
            <a:off x="6186488" y="37766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低网络依赖和稳定内存表现凸显应用高效性，未来可在资源管控方面进一步挖掘优化空间。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3683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6452" b="6452"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3555365" y="121935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022090" y="129079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启动与内容导入：开启个性化创作起点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>
            <p:custDataLst>
              <p:tags r:id="rId5"/>
            </p:custDataLst>
          </p:nvPr>
        </p:nvSpPr>
        <p:spPr>
          <a:xfrm>
            <a:off x="3555365" y="184800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>
            <p:custDataLst>
              <p:tags r:id="rId6"/>
            </p:custDataLst>
          </p:nvPr>
        </p:nvSpPr>
        <p:spPr>
          <a:xfrm>
            <a:off x="4022090" y="191944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智能遮罩编辑：精准控制图像修改区域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>
            <p:custDataLst>
              <p:tags r:id="rId7"/>
            </p:custDataLst>
          </p:nvPr>
        </p:nvSpPr>
        <p:spPr>
          <a:xfrm>
            <a:off x="3555365" y="247665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>
            <p:custDataLst>
              <p:tags r:id="rId8"/>
            </p:custDataLst>
          </p:nvPr>
        </p:nvSpPr>
        <p:spPr>
          <a:xfrm>
            <a:off x="4022090" y="254809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云测试</a:t>
            </a: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功能与稳定性各性能测试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概览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>
            <p:custDataLst>
              <p:tags r:id="rId9"/>
            </p:custDataLst>
          </p:nvPr>
        </p:nvSpPr>
        <p:spPr>
          <a:xfrm>
            <a:off x="3555365" y="310530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>
            <p:custDataLst>
              <p:tags r:id="rId10"/>
            </p:custDataLst>
          </p:nvPr>
        </p:nvSpPr>
        <p:spPr>
          <a:xfrm>
            <a:off x="4022090" y="317674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试用反馈</a:t>
            </a: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用户反馈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总体概览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>
            <p:custDataLst>
              <p:tags r:id="rId11"/>
            </p:custDataLst>
          </p:nvPr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endParaRPr lang="en-US" sz="1875" dirty="0"/>
          </a:p>
        </p:txBody>
      </p:sp>
      <p:sp>
        <p:nvSpPr>
          <p:cNvPr id="21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Text 18"/>
          <p:cNvSpPr/>
          <p:nvPr>
            <p:custDataLst>
              <p:tags r:id="rId12"/>
            </p:custDataLst>
          </p:nvPr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endParaRPr lang="en-US" sz="1875" dirty="0"/>
          </a:p>
        </p:txBody>
      </p:sp>
      <p:sp>
        <p:nvSpPr>
          <p:cNvPr id="24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0" name="Text 12"/>
          <p:cNvSpPr/>
          <p:nvPr>
            <p:custDataLst>
              <p:tags r:id="rId13"/>
            </p:custDataLst>
          </p:nvPr>
        </p:nvSpPr>
        <p:spPr>
          <a:xfrm>
            <a:off x="3555365" y="373395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23" name="Text 13"/>
          <p:cNvSpPr/>
          <p:nvPr>
            <p:custDataLst>
              <p:tags r:id="rId14"/>
            </p:custDataLst>
          </p:nvPr>
        </p:nvSpPr>
        <p:spPr>
          <a:xfrm>
            <a:off x="4022090" y="383841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分工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云测试总体机型</a:t>
            </a: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概况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1508760"/>
            <a:ext cx="2924175" cy="25768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40" y="1474470"/>
            <a:ext cx="5073015" cy="9671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462020" y="2571750"/>
            <a:ext cx="4921885" cy="714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测试采用了三星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Galaxy S6 Edge+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，小米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15Pro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等多款机型</a:t>
            </a:r>
            <a:endParaRPr lang="zh-CN" altLang="en-US" sz="1350" i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 i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测试项目：初始化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安装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启动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遍历检查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monkey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检查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卸载</a:t>
            </a:r>
            <a:endParaRPr lang="zh-CN" altLang="en-US" sz="1350" i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41395" y="3599180"/>
            <a:ext cx="4382135" cy="5067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35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结论：测试并未发现严重</a:t>
            </a:r>
            <a:r>
              <a:rPr lang="en-US" altLang="zh-CN" sz="135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bug</a:t>
            </a:r>
            <a:r>
              <a:rPr lang="zh-CN" altLang="en-US" sz="135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以及安装或运行失败等情况，得以知道该软件在不同系统下的稳定性较高</a:t>
            </a:r>
            <a:r>
              <a:rPr lang="zh-CN" altLang="en-US" sz="1350" b="1" i="1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1350" b="1" i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云测试总体</a:t>
            </a: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测试概况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4363085" y="2422525"/>
            <a:ext cx="3560445" cy="159575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600" b="1" i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结论</a:t>
            </a:r>
            <a:r>
              <a:rPr lang="en-US" altLang="zh-CN" sz="1600" b="1" i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600" b="1" i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i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系统整体测试结果显示，各项核心指标均达到预期要求，测试通过率高，终端兼容性良好，性能与稳定性表现稳定，能够满足正常使用与部署需求。</a:t>
            </a:r>
            <a:endParaRPr lang="zh-CN" altLang="en-US" sz="1600" b="1" i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56690"/>
            <a:ext cx="3836670" cy="32423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-3048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日志与稳定性结论（以小米</a:t>
            </a:r>
            <a:r>
              <a:rPr lang="en-US" altLang="zh-CN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15 Pro </a:t>
            </a: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为例）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" y="1372235"/>
            <a:ext cx="4167505" cy="34048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49495" y="2779945"/>
            <a:ext cx="3048000" cy="133794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2615" y="1372235"/>
            <a:ext cx="4507230" cy="435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日志记录完整、连续</a:t>
            </a:r>
            <a:endParaRPr lang="zh-CN" altLang="en-US" sz="1600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r>
              <a:rPr lang="zh-CN" altLang="en-US" sz="1600"/>
              <a:t>系统在小米</a:t>
            </a:r>
            <a:r>
              <a:rPr lang="en-US" altLang="zh-CN" sz="1600"/>
              <a:t> 15 Pro </a:t>
            </a:r>
            <a:r>
              <a:rPr lang="zh-CN" altLang="en-US" sz="1600"/>
              <a:t>测试过程中日志输出正常，关键操作与状态均有对应记录，未出现日志缺失或中断情况。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无异常错误日志产生</a:t>
            </a:r>
            <a:endParaRPr lang="zh-CN" altLang="en-US" sz="1600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r>
              <a:rPr lang="zh-CN" altLang="en-US" sz="1600"/>
              <a:t>测试期间未捕获崩溃（</a:t>
            </a:r>
            <a:r>
              <a:rPr lang="en-US" altLang="zh-CN" sz="1600"/>
              <a:t>Crash</a:t>
            </a:r>
            <a:r>
              <a:rPr lang="zh-CN" altLang="en-US" sz="1600"/>
              <a:t>）、严重异常（</a:t>
            </a:r>
            <a:r>
              <a:rPr lang="en-US" altLang="zh-CN" sz="1600"/>
              <a:t>Error</a:t>
            </a:r>
            <a:r>
              <a:rPr lang="zh-CN" altLang="en-US" sz="1600"/>
              <a:t>）或重复警告日志，系统运行状态良好。</a:t>
            </a:r>
            <a:endParaRPr lang="zh-CN" altLang="en-US" sz="1600"/>
          </a:p>
          <a:p>
            <a:r>
              <a:rPr lang="zh-CN" altLang="en-US" sz="16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核心流程稳定可追溯</a:t>
            </a:r>
            <a:endParaRPr lang="zh-CN" altLang="en-US" sz="1600"/>
          </a:p>
          <a:p>
            <a:r>
              <a:rPr lang="zh-CN" altLang="en-US" sz="1600"/>
              <a:t>启动、生成、结果回传等关键流程均可在日志中准确定位，执行顺序清晰，便于后续排查与维护。</a:t>
            </a:r>
            <a:endParaRPr lang="zh-CN" altLang="en-US" sz="1600"/>
          </a:p>
          <a:p>
            <a:r>
              <a:rPr lang="zh-CN" altLang="en-US" sz="16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长时间运行稳定</a:t>
            </a:r>
            <a:endParaRPr lang="zh-CN" altLang="en-US" sz="1600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r>
              <a:rPr lang="zh-CN" altLang="en-US" sz="1600"/>
              <a:t>在持续运行与多次操作场景下，日志表现稳定，无异常堆积或性能相关告警，系统具备良好的稳定性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用户反馈总体概览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用户普遍认可软件在生成速度、风格多样性及UI简洁性方面的突出表现，形成积极的初步使用印象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16383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1145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生成迅速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4995" y="23622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多数用户反馈生成用时短，最快15秒完成，响应效率优于同类软件，提升使用流畅感。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9345" y="3238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0220" y="36576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风格多元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83565" y="38671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支持写实、漫画等多种画风转换，AI能准确解析复杂提示，满足多样化创作需求。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0715" y="16383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561590" y="21145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界面简洁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2561590" y="24003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UI设计直观清晰，功能布局合理，降低操作复杂度，新手也能快速上手使用。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80715" y="32385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561590" y="36576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体验良好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2561590" y="38671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用户对整体交互感受积极，认为软件高效便捷，初步使用即建立正向认知。</a:t>
            </a:r>
            <a:endParaRPr lang="en-US" sz="10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840" y="1680845"/>
            <a:ext cx="4081780" cy="27336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缺陷</a:t>
            </a: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：超两行文本导致生成按钮隐藏等问题</a:t>
            </a: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显露</a:t>
            </a:r>
            <a:endParaRPr lang="zh-CN" altLang="en-US" sz="22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895" y="1545590"/>
            <a:ext cx="4171950" cy="1313815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673735" y="184800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输入框交互异常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673735" y="215947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用户反馈在修改提示词首单词时无法准确框选，操作受限，影响提示词调整效率。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154559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6"/>
            </p:custDataLst>
          </p:nvPr>
        </p:nvSpPr>
        <p:spPr>
          <a:xfrm>
            <a:off x="5972175" y="21597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长文本显示缺陷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7"/>
            </p:custDataLst>
          </p:nvPr>
        </p:nvSpPr>
        <p:spPr>
          <a:xfrm>
            <a:off x="5972175" y="24503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当提示词超过两行时，生成按钮被遮挡或完全隐藏，导致功能不可用。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29895" y="2762250"/>
            <a:ext cx="4171950" cy="15963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4370" y="285956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UI适应性问题</a:t>
            </a:r>
            <a:endParaRPr lang="zh-CN" altLang="en-US" sz="1200" b="1" dirty="0"/>
          </a:p>
        </p:txBody>
      </p:sp>
      <p:sp>
        <p:nvSpPr>
          <p:cNvPr id="14" name="Text 8"/>
          <p:cNvSpPr/>
          <p:nvPr/>
        </p:nvSpPr>
        <p:spPr>
          <a:xfrm>
            <a:off x="1283970" y="3145790"/>
            <a:ext cx="199580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个别机型生成按键显得较为扁平，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适配性问题慢慢显现</a:t>
            </a: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sz="105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175" y="2945765"/>
            <a:ext cx="2431415" cy="9359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005" y="3602990"/>
            <a:ext cx="2306955" cy="11830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</a:t>
            </a: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分工</a:t>
            </a:r>
            <a:endParaRPr lang="zh-CN" altLang="en-US" sz="37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项目分工</a:t>
            </a:r>
            <a:endParaRPr lang="zh-CN" altLang="en-US" sz="22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2"/>
            </p:custDataLst>
          </p:nvPr>
        </p:nvSpPr>
        <p:spPr>
          <a:xfrm>
            <a:off x="814705" y="108585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黄凯乐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3"/>
            </p:custDataLst>
          </p:nvPr>
        </p:nvSpPr>
        <p:spPr>
          <a:xfrm>
            <a:off x="653415" y="1866900"/>
            <a:ext cx="1868805" cy="20923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提出了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LocalCanvas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应用的设想，参与完成商业计划书和演讲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的制作。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设计了应用的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界面并在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android studio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完成了代码实现，实现应用的虚拟机运行。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将应用中的主要功能全部实现，挑选部分同学作为体验者，发放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apk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包并收集运行反馈，制作了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应用的实机演讲视频。</a:t>
            </a:r>
            <a:endParaRPr lang="en-US" sz="1050" dirty="0"/>
          </a:p>
        </p:txBody>
      </p:sp>
      <p:sp>
        <p:nvSpPr>
          <p:cNvPr id="9" name="Text 5"/>
          <p:cNvSpPr/>
          <p:nvPr>
            <p:custDataLst>
              <p:tags r:id="rId4"/>
            </p:custDataLst>
          </p:nvPr>
        </p:nvSpPr>
        <p:spPr>
          <a:xfrm>
            <a:off x="2787333" y="109982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汪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宇鹏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7"/>
          <p:cNvSpPr/>
          <p:nvPr>
            <p:custDataLst>
              <p:tags r:id="rId5"/>
            </p:custDataLst>
          </p:nvPr>
        </p:nvSpPr>
        <p:spPr>
          <a:xfrm>
            <a:off x="4733925" y="109982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邵熠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偈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9"/>
          <p:cNvSpPr/>
          <p:nvPr>
            <p:custDataLst>
              <p:tags r:id="rId6"/>
            </p:custDataLst>
          </p:nvPr>
        </p:nvSpPr>
        <p:spPr>
          <a:xfrm>
            <a:off x="6818313" y="108585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杨思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源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1" name="Text 4"/>
          <p:cNvSpPr/>
          <p:nvPr>
            <p:custDataLst>
              <p:tags r:id="rId7"/>
            </p:custDataLst>
          </p:nvPr>
        </p:nvSpPr>
        <p:spPr>
          <a:xfrm>
            <a:off x="7001510" y="1866900"/>
            <a:ext cx="1570990" cy="7994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第一次软件整体功能设计以及商业计划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的演讲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2.ui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设计成果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的制作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项目报告的写作。</a:t>
            </a:r>
            <a:endParaRPr lang="en-US" sz="1050" dirty="0"/>
          </a:p>
        </p:txBody>
      </p:sp>
      <p:sp>
        <p:nvSpPr>
          <p:cNvPr id="32" name="Text 4"/>
          <p:cNvSpPr/>
          <p:nvPr>
            <p:custDataLst>
              <p:tags r:id="rId8"/>
            </p:custDataLst>
          </p:nvPr>
        </p:nvSpPr>
        <p:spPr>
          <a:xfrm>
            <a:off x="4782820" y="1866900"/>
            <a:ext cx="1561465" cy="18256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参与了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LocalCanvas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应用的设想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讨论。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第一次商业计划书以及软整体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功能汇报演讲。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第二次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设计成果展示介绍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制作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参与项目实机演示视频录制。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5.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final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汇报演讲</a:t>
            </a:r>
            <a:endParaRPr lang="en-US" sz="1050" dirty="0"/>
          </a:p>
        </p:txBody>
      </p:sp>
      <p:sp>
        <p:nvSpPr>
          <p:cNvPr id="33" name="Text 4"/>
          <p:cNvSpPr/>
          <p:nvPr>
            <p:custDataLst>
              <p:tags r:id="rId9"/>
            </p:custDataLst>
          </p:nvPr>
        </p:nvSpPr>
        <p:spPr>
          <a:xfrm>
            <a:off x="2799080" y="1777365"/>
            <a:ext cx="1707515" cy="20110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商业计划的书写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endParaRPr lang="en-US" altLang="zh-CN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第一次软件整体功能设计以及商业计划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的制作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endParaRPr lang="en-US" altLang="zh-CN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第二次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设计成果展示的演讲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4.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软件云测试部分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5.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协助完成软件用户试用与反馈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6.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云测验以及用户反馈部分的制作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8F8FEC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开启个性化创作起点: </a:t>
            </a: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主要功能</a:t>
            </a: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介绍</a:t>
            </a:r>
            <a:endParaRPr lang="zh-CN" altLang="en-US" sz="37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通过简洁启动页快速进入主工作流，构建高效创作入口体验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17932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启动页面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763770" y="1871345"/>
            <a:ext cx="2085340" cy="2338070"/>
            <a:chOff x="3915" y="3180"/>
            <a:chExt cx="3284" cy="3682"/>
          </a:xfrm>
        </p:grpSpPr>
        <p:pic>
          <p:nvPicPr>
            <p:cNvPr id="10" name="Image 3" descr="preencoded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3915" y="3180"/>
              <a:ext cx="3285" cy="3683"/>
            </a:xfrm>
            <a:prstGeom prst="rect">
              <a:avLst/>
            </a:prstGeom>
          </p:spPr>
        </p:pic>
        <p:sp>
          <p:nvSpPr>
            <p:cNvPr id="11" name="Text 5"/>
            <p:cNvSpPr/>
            <p:nvPr>
              <p:custDataLst>
                <p:tags r:id="rId9"/>
              </p:custDataLst>
            </p:nvPr>
          </p:nvSpPr>
          <p:spPr>
            <a:xfrm>
              <a:off x="4470" y="4410"/>
              <a:ext cx="2175" cy="3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90"/>
                </a:lnSpc>
                <a:buNone/>
              </a:pPr>
              <a:r>
                <a:rPr lang="en-US" sz="12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界面简洁聚焦</a:t>
              </a:r>
              <a:endParaRPr lang="en-US" sz="1200" dirty="0"/>
            </a:p>
          </p:txBody>
        </p:sp>
        <p:sp>
          <p:nvSpPr>
            <p:cNvPr id="12" name="Text 6"/>
            <p:cNvSpPr/>
            <p:nvPr>
              <p:custDataLst>
                <p:tags r:id="rId10"/>
              </p:custDataLst>
            </p:nvPr>
          </p:nvSpPr>
          <p:spPr>
            <a:xfrm>
              <a:off x="4470" y="4868"/>
              <a:ext cx="2175" cy="13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界面仅保留关键引导信息，突出‘开始创作’按钮，降低用户学习成本。</a:t>
              </a:r>
              <a:endParaRPr lang="en-US" sz="1050" dirty="0"/>
            </a:p>
          </p:txBody>
        </p:sp>
      </p:grpSp>
      <p:pic>
        <p:nvPicPr>
          <p:cNvPr id="19" name="图片 18" descr="Screenshot_20251222_1417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305" y="1035685"/>
            <a:ext cx="1764665" cy="3963035"/>
          </a:xfrm>
          <a:prstGeom prst="rect">
            <a:avLst/>
          </a:prstGeom>
        </p:spPr>
      </p:pic>
      <p:pic>
        <p:nvPicPr>
          <p:cNvPr id="21" name="图片 20" descr="Screenshot_20251222_1352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5650" y="1030605"/>
            <a:ext cx="1762125" cy="3957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通过简洁启动页快速进入主工作流，构建高效创作入口体验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3430" y="265239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图库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763770" y="1871345"/>
            <a:ext cx="2085340" cy="2338070"/>
            <a:chOff x="3915" y="3180"/>
            <a:chExt cx="3284" cy="3682"/>
          </a:xfrm>
        </p:grpSpPr>
        <p:pic>
          <p:nvPicPr>
            <p:cNvPr id="10" name="Image 3" descr="preencoded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3915" y="3180"/>
              <a:ext cx="3285" cy="3683"/>
            </a:xfrm>
            <a:prstGeom prst="rect">
              <a:avLst/>
            </a:prstGeom>
          </p:spPr>
        </p:pic>
        <p:sp>
          <p:nvSpPr>
            <p:cNvPr id="11" name="Text 5"/>
            <p:cNvSpPr/>
            <p:nvPr>
              <p:custDataLst>
                <p:tags r:id="rId9"/>
              </p:custDataLst>
            </p:nvPr>
          </p:nvSpPr>
          <p:spPr>
            <a:xfrm>
              <a:off x="4470" y="4410"/>
              <a:ext cx="2175" cy="3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90"/>
                </a:lnSpc>
                <a:buNone/>
              </a:pPr>
              <a:r>
                <a:rPr lang="zh-CN" altLang="en-US" sz="12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历史任务</a:t>
              </a:r>
              <a:r>
                <a:rPr lang="zh-CN" altLang="en-US" sz="12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界面</a:t>
              </a:r>
              <a:endPara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endParaRPr>
            </a:p>
          </p:txBody>
        </p:sp>
        <p:sp>
          <p:nvSpPr>
            <p:cNvPr id="12" name="Text 6"/>
            <p:cNvSpPr/>
            <p:nvPr>
              <p:custDataLst>
                <p:tags r:id="rId10"/>
              </p:custDataLst>
            </p:nvPr>
          </p:nvSpPr>
          <p:spPr>
            <a:xfrm>
              <a:off x="4470" y="4868"/>
              <a:ext cx="2175" cy="13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陈列历史任务，随心</a:t>
              </a:r>
              <a:r>
                <a:rPr lang="zh-CN" alt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重构</a:t>
              </a:r>
              <a:endPara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endParaRPr>
            </a:p>
          </p:txBody>
        </p:sp>
      </p:grpSp>
      <p:pic>
        <p:nvPicPr>
          <p:cNvPr id="13" name="图片 12" descr="Screenshot_20251222_1358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0500" y="1021080"/>
            <a:ext cx="1764665" cy="3962400"/>
          </a:xfrm>
          <a:prstGeom prst="rect">
            <a:avLst/>
          </a:prstGeom>
        </p:spPr>
      </p:pic>
      <p:pic>
        <p:nvPicPr>
          <p:cNvPr id="14" name="图片 13" descr="Screenshot_20251222_1358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5665" y="1037590"/>
            <a:ext cx="1757045" cy="3945890"/>
          </a:xfrm>
          <a:prstGeom prst="rect">
            <a:avLst/>
          </a:prstGeom>
        </p:spPr>
      </p:pic>
      <p:sp>
        <p:nvSpPr>
          <p:cNvPr id="15" name="Text 6"/>
          <p:cNvSpPr/>
          <p:nvPr>
            <p:custDataLst>
              <p:tags r:id="rId13"/>
            </p:custDataLst>
          </p:nvPr>
        </p:nvSpPr>
        <p:spPr>
          <a:xfrm>
            <a:off x="77343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保存已完成的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图片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通过简洁启动页快速进入主工作流，构建高效创作入口体验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3430" y="265239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5116195" y="265239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拍摄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随时随地开始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创作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6"/>
          <p:cNvSpPr/>
          <p:nvPr>
            <p:custDataLst>
              <p:tags r:id="rId11"/>
            </p:custDataLst>
          </p:nvPr>
        </p:nvSpPr>
        <p:spPr>
          <a:xfrm>
            <a:off x="77343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提供三个选项：</a:t>
            </a:r>
            <a:b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</a:b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拍摄，导入图片以及打开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图库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6" name="图片 15" descr="Screenshot_20251222_1352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1905" y="1037590"/>
            <a:ext cx="1764030" cy="3960495"/>
          </a:xfrm>
          <a:prstGeom prst="rect">
            <a:avLst/>
          </a:prstGeom>
        </p:spPr>
      </p:pic>
      <p:pic>
        <p:nvPicPr>
          <p:cNvPr id="17" name="图片 16" descr="Screenshot_20251222_1359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8670" y="1038225"/>
            <a:ext cx="1763395" cy="3959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通过简洁启动页快速进入主工作流，构建高效创作入口体验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2795" y="300672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拍摄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5116195" y="265239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导入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图片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从本地相册导入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照片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3" name="图片 12" descr="Screenshot_20251222_1359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6195" y="1038225"/>
            <a:ext cx="1765300" cy="3963035"/>
          </a:xfrm>
          <a:prstGeom prst="rect">
            <a:avLst/>
          </a:prstGeom>
        </p:spPr>
      </p:pic>
      <p:pic>
        <p:nvPicPr>
          <p:cNvPr id="14" name="图片 13" descr="Screenshot_20251222_1359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6450" y="1038225"/>
            <a:ext cx="1757680" cy="39458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支持实时预览遮罩范围，确保AI处理范围符合创作预期目标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2795" y="262826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图片遮罩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5116195" y="262826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进入</a:t>
            </a:r>
            <a:r>
              <a:rPr lang="en-US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在该页面中，用户可以进行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工作流选择（局部或全局重构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/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增强），编辑提示词以及调整风格强度等参数的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6"/>
          <p:cNvSpPr/>
          <p:nvPr>
            <p:custDataLst>
              <p:tags r:id="rId11"/>
            </p:custDataLst>
          </p:nvPr>
        </p:nvSpPr>
        <p:spPr>
          <a:xfrm>
            <a:off x="77343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该界面允许用户涂抹遮罩，并且可以进行调整笔刷大小，预览，撤销上一步动作，清除遮罩等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4" name="图片 13" descr="微信图片_20251222142652_5026_1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6830" y="1038225"/>
            <a:ext cx="1764030" cy="3960495"/>
          </a:xfrm>
          <a:prstGeom prst="rect">
            <a:avLst/>
          </a:prstGeom>
        </p:spPr>
      </p:pic>
      <p:pic>
        <p:nvPicPr>
          <p:cNvPr id="19" name="图片 18" descr="Screenshot_20251222_14110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3740" y="1060450"/>
            <a:ext cx="1764030" cy="3960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6152" b="16152"/>
          <a:stretch>
            <a:fillRect/>
          </a:stretch>
        </p:blipFill>
        <p:spPr>
          <a:xfrm>
            <a:off x="-27305" y="0"/>
            <a:ext cx="9173210" cy="956945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6"/>
            </p:custDataLst>
          </p:nvPr>
        </p:nvSpPr>
        <p:spPr>
          <a:xfrm>
            <a:off x="172720" y="234315"/>
            <a:ext cx="913511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支持一键重新生成或保存至本地图库，提供并列对比视图，直观展示原始图像与AI生成结果之间的差异与提升确保创作成果可追溯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7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3" name="图片 12" descr="Screenshot_20251222_1412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77465" y="1061085"/>
            <a:ext cx="1763395" cy="3959860"/>
          </a:xfrm>
          <a:prstGeom prst="rect">
            <a:avLst/>
          </a:prstGeom>
        </p:spPr>
      </p:pic>
      <p:pic>
        <p:nvPicPr>
          <p:cNvPr id="17" name="图片 16" descr="Screenshot_20251222_1412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077710" y="1061085"/>
            <a:ext cx="1766570" cy="3966845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19" name="Text 3"/>
          <p:cNvSpPr/>
          <p:nvPr>
            <p:custDataLst>
              <p:tags r:id="rId14"/>
            </p:custDataLst>
          </p:nvPr>
        </p:nvSpPr>
        <p:spPr>
          <a:xfrm>
            <a:off x="791210" y="253809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预览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6"/>
          <p:cNvSpPr/>
          <p:nvPr>
            <p:custDataLst>
              <p:tags r:id="rId15"/>
            </p:custDataLst>
          </p:nvPr>
        </p:nvSpPr>
        <p:spPr>
          <a:xfrm>
            <a:off x="77343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在该界面中，用户可以预览生成的结果，并据此来选择是保存到图库还是重新生成，若选择重新生成，则将跳转至遮罩编辑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页面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21" name="Image 3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22" name="Text 5"/>
          <p:cNvSpPr/>
          <p:nvPr>
            <p:custDataLst>
              <p:tags r:id="rId18"/>
            </p:custDataLst>
          </p:nvPr>
        </p:nvSpPr>
        <p:spPr>
          <a:xfrm>
            <a:off x="5116195" y="262826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保存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到图库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3" name="Text 6"/>
          <p:cNvSpPr/>
          <p:nvPr>
            <p:custDataLst>
              <p:tags r:id="rId19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当用户点击保存到图库时，任务将会同时保存至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app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的图库以及本地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相册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10.xml><?xml version="1.0" encoding="utf-8"?>
<p:tagLst xmlns:p="http://schemas.openxmlformats.org/presentationml/2006/main">
  <p:tag name="KSO_WM_DIAGRAM_VIRTUALLY_FRAME" val="{&quot;height&quot;:273.75,&quot;left&quot;:277.5,&quot;top&quot;:53.06251968503936,&quot;width&quot;:397.5}"/>
</p:tagLst>
</file>

<file path=ppt/tags/tag11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12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1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8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2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8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3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8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4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6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47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48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49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5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51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2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3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4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5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6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7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8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6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8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7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4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75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76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77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78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79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.xml><?xml version="1.0" encoding="utf-8"?>
<p:tagLst xmlns:p="http://schemas.openxmlformats.org/presentationml/2006/main">
  <p:tag name="KSO_WM_DIAGRAM_VIRTUALLY_FRAME" val="{&quot;height&quot;:273.75,&quot;left&quot;:279.95,&quot;top&quot;:96.01251968503936,&quot;width&quot;:397.5}"/>
</p:tagLst>
</file>

<file path=ppt/tags/tag80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1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2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3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4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5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6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7.xml><?xml version="1.0" encoding="utf-8"?>
<p:tagLst xmlns:p="http://schemas.openxmlformats.org/presentationml/2006/main">
  <p:tag name="KSO_WM_DIAGRAM_VIRTUALLY_FRAME" val="{&quot;height&quot;:83.42496062992124,&quot;left&quot;:47.25,&quot;top&quot;:145.51251968503936,&quot;width&quot;:625.5}"/>
</p:tagLst>
</file>

<file path=ppt/tags/tag88.xml><?xml version="1.0" encoding="utf-8"?>
<p:tagLst xmlns:p="http://schemas.openxmlformats.org/presentationml/2006/main">
  <p:tag name="KSO_WM_DIAGRAM_VIRTUALLY_FRAME" val="{&quot;height&quot;:83.42496062992124,&quot;left&quot;:47.25,&quot;top&quot;:145.51251968503936,&quot;width&quot;:625.5}"/>
</p:tagLst>
</file>

<file path=ppt/tags/tag89.xml><?xml version="1.0" encoding="utf-8"?>
<p:tagLst xmlns:p="http://schemas.openxmlformats.org/presentationml/2006/main">
  <p:tag name="KSO_WM_DIAGRAM_VIRTUALLY_FRAME" val="{&quot;height&quot;:83.42496062992124,&quot;left&quot;:47.25,&quot;top&quot;:145.51251968503936,&quot;width&quot;:625.5}"/>
</p:tagLst>
</file>

<file path=ppt/tags/tag9.xml><?xml version="1.0" encoding="utf-8"?>
<p:tagLst xmlns:p="http://schemas.openxmlformats.org/presentationml/2006/main">
  <p:tag name="KSO_WM_DIAGRAM_VIRTUALLY_FRAME" val="{&quot;height&quot;:273.75,&quot;left&quot;:277.5,&quot;top&quot;:53.06251968503936,&quot;width&quot;:397.5}"/>
</p:tagLst>
</file>

<file path=ppt/tags/tag90.xml><?xml version="1.0" encoding="utf-8"?>
<p:tagLst xmlns:p="http://schemas.openxmlformats.org/presentationml/2006/main">
  <p:tag name="KSO_WM_DIAGRAM_VIRTUALLY_FRAME" val="{&quot;height&quot;:83.42496062992124,&quot;left&quot;:47.25,&quot;top&quot;:145.51251968503936,&quot;width&quot;:625.5}"/>
</p:tagLst>
</file>

<file path=ppt/tags/tag91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2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3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4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5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6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7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8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3672</Words>
  <Application>WPS 演示</Application>
  <PresentationFormat>On-screen Show (16:9)</PresentationFormat>
  <Paragraphs>371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CUT CUT</cp:lastModifiedBy>
  <cp:revision>15</cp:revision>
  <dcterms:created xsi:type="dcterms:W3CDTF">2025-12-22T10:51:00Z</dcterms:created>
  <dcterms:modified xsi:type="dcterms:W3CDTF">2025-12-22T12:46:26Z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828F04CA1FCE41429A53CC039447E69E_13</vt:lpwstr>
  </property>
  <property fmtid="{D5CDD505-2E9C-101B-9397-08002B2CF9AE}" pid="3" name="KSOProductBuildVer">
    <vt:lpwstr>2052-12.1.0.23542</vt:lpwstr>
  </property>
</Properties>
</file>